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0"/>
  </p:notesMasterIdLst>
  <p:sldIdLst>
    <p:sldId id="256" r:id="rId2"/>
    <p:sldId id="257" r:id="rId3"/>
    <p:sldId id="268" r:id="rId4"/>
    <p:sldId id="263" r:id="rId5"/>
    <p:sldId id="271" r:id="rId6"/>
    <p:sldId id="267" r:id="rId7"/>
    <p:sldId id="269"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a Arora" initials="MA" lastIdx="1" clrIdx="0"/>
  <p:cmAuthor id="1" name="manand"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85762" autoAdjust="0"/>
  </p:normalViewPr>
  <p:slideViewPr>
    <p:cSldViewPr>
      <p:cViewPr varScale="1">
        <p:scale>
          <a:sx n="67" d="100"/>
          <a:sy n="67" d="100"/>
        </p:scale>
        <p:origin x="-14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35A60-E50C-4D7A-A64A-7CA164DF83CC}" type="datetimeFigureOut">
              <a:rPr lang="en-US" smtClean="0"/>
              <a:pPr/>
              <a:t>4/11/2012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728BC5-BA94-43DE-B5C9-B6AFBB239D66}" type="slidenum">
              <a:rPr lang="en-US" smtClean="0"/>
              <a:pPr/>
              <a:t>‹#›</a:t>
            </a:fld>
            <a:endParaRPr lang="en-US"/>
          </a:p>
        </p:txBody>
      </p:sp>
    </p:spTree>
    <p:extLst>
      <p:ext uri="{BB962C8B-B14F-4D97-AF65-F5344CB8AC3E}">
        <p14:creationId xmlns:p14="http://schemas.microsoft.com/office/powerpoint/2010/main" xmlns="" val="2762430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Tropics"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en.wikipedia.org/wiki/Americas" TargetMode="External"/><Relationship Id="rId5" Type="http://schemas.openxmlformats.org/officeDocument/2006/relationships/hyperlink" Target="http://en.wikipedia.org/wiki/Asia" TargetMode="External"/><Relationship Id="rId4" Type="http://schemas.openxmlformats.org/officeDocument/2006/relationships/hyperlink" Target="http://en.wikipedia.org/wiki/Sub-Saharan_Africa"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-malaria predominant</a:t>
            </a:r>
            <a:r>
              <a:rPr lang="en-US" baseline="0" dirty="0" smtClean="0"/>
              <a:t> in</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3" tooltip="Tropics"/>
              </a:rPr>
              <a:t>tropical</a:t>
            </a:r>
            <a:r>
              <a:rPr lang="en-US" sz="1200" b="0" i="0" kern="1200" dirty="0" smtClean="0">
                <a:solidFill>
                  <a:schemeClr val="tx1"/>
                </a:solidFill>
                <a:latin typeface="+mn-lt"/>
                <a:ea typeface="+mn-ea"/>
                <a:cs typeface="+mn-cs"/>
              </a:rPr>
              <a:t> and subtropical regions, including much of </a:t>
            </a:r>
            <a:r>
              <a:rPr lang="en-US" sz="1200" b="0" i="0" u="none" strike="noStrike" kern="1200" dirty="0" smtClean="0">
                <a:solidFill>
                  <a:schemeClr val="tx1"/>
                </a:solidFill>
                <a:latin typeface="+mn-lt"/>
                <a:ea typeface="+mn-ea"/>
                <a:cs typeface="+mn-cs"/>
                <a:hlinkClick r:id="rId4" tooltip="Sub-Saharan Africa"/>
              </a:rPr>
              <a:t>Sub-Saharan Africa</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5" tooltip="Asia"/>
              </a:rPr>
              <a:t>Asia</a:t>
            </a:r>
            <a:r>
              <a:rPr lang="en-US" sz="1200" b="0" i="0" kern="1200" dirty="0" smtClean="0">
                <a:solidFill>
                  <a:schemeClr val="tx1"/>
                </a:solidFill>
                <a:latin typeface="+mn-lt"/>
                <a:ea typeface="+mn-ea"/>
                <a:cs typeface="+mn-cs"/>
              </a:rPr>
              <a:t>, and the </a:t>
            </a:r>
            <a:r>
              <a:rPr lang="en-US" sz="1200" b="0" i="0" u="none" strike="noStrike" kern="1200" dirty="0" smtClean="0">
                <a:solidFill>
                  <a:schemeClr val="tx1"/>
                </a:solidFill>
                <a:latin typeface="+mn-lt"/>
                <a:ea typeface="+mn-ea"/>
                <a:cs typeface="+mn-cs"/>
                <a:hlinkClick r:id="rId6" tooltip="Americas"/>
              </a:rPr>
              <a:t>Americas</a:t>
            </a:r>
            <a:r>
              <a:rPr lang="en-US"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Amarasinghe</a:t>
            </a:r>
            <a:r>
              <a:rPr lang="en-US" sz="1200" b="0" i="0" kern="1200" dirty="0" smtClean="0">
                <a:solidFill>
                  <a:schemeClr val="tx1"/>
                </a:solidFill>
                <a:latin typeface="+mn-lt"/>
                <a:ea typeface="+mn-ea"/>
                <a:cs typeface="+mn-cs"/>
              </a:rPr>
              <a:t> et al. India’s water supply and demand from 2025-2050: Business as Usual Scenario and Issues. IWMI</a:t>
            </a:r>
          </a:p>
          <a:p>
            <a:r>
              <a:rPr lang="en-US" sz="1200" b="0" i="0" kern="1200" dirty="0" smtClean="0">
                <a:solidFill>
                  <a:schemeClr val="tx1"/>
                </a:solidFill>
                <a:latin typeface="+mn-lt"/>
                <a:ea typeface="+mn-ea"/>
                <a:cs typeface="+mn-cs"/>
              </a:rPr>
              <a:t>India National Communications. 2004</a:t>
            </a:r>
          </a:p>
          <a:p>
            <a:r>
              <a:rPr lang="en-US" dirty="0" smtClean="0"/>
              <a:t>Changes in vector habits and habitats could affect malaria transmission</a:t>
            </a:r>
          </a:p>
          <a:p>
            <a:pPr lvl="1"/>
            <a:r>
              <a:rPr lang="en-US" dirty="0" smtClean="0"/>
              <a:t>Climate (e.g., temperature, precipitation)</a:t>
            </a:r>
          </a:p>
          <a:p>
            <a:pPr lvl="1"/>
            <a:r>
              <a:rPr lang="en-US" dirty="0" smtClean="0"/>
              <a:t>Impact of climate variables on vector life-cycle</a:t>
            </a:r>
          </a:p>
          <a:p>
            <a:pPr lvl="1"/>
            <a:r>
              <a:rPr lang="en-US" dirty="0" smtClean="0"/>
              <a:t>Malaria prevalence (i.e., disease data)</a:t>
            </a:r>
          </a:p>
          <a:p>
            <a:endParaRPr lang="en-US" sz="1200" b="0" i="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D728BC5-BA94-43DE-B5C9-B6AFBB239D66}"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Cc; malaria complex disease</a:t>
            </a:r>
            <a:r>
              <a:rPr lang="en-US" baseline="0" dirty="0" smtClean="0"/>
              <a:t> affected by social and environmental factors (i.e. climate change)</a:t>
            </a:r>
          </a:p>
          <a:p>
            <a:r>
              <a:rPr lang="en-US" baseline="0" dirty="0" smtClean="0"/>
              <a:t>Worst case: 1.4 degrees increase in global mean temp; important to understand climate variables impact these diseases</a:t>
            </a:r>
          </a:p>
          <a:p>
            <a:r>
              <a:rPr lang="en-US" baseline="0" dirty="0" err="1" smtClean="0"/>
              <a:t>Heres</a:t>
            </a:r>
            <a:r>
              <a:rPr lang="en-US" baseline="0" dirty="0" smtClean="0"/>
              <a:t> our climate data and how we are using this; climate, vector, disease data needed</a:t>
            </a:r>
          </a:p>
          <a:p>
            <a:r>
              <a:rPr lang="en-US" baseline="0" dirty="0" smtClean="0"/>
              <a:t>1)</a:t>
            </a:r>
            <a:r>
              <a:rPr lang="en-US" baseline="0" dirty="0" err="1" smtClean="0"/>
              <a:t>modle</a:t>
            </a:r>
            <a:r>
              <a:rPr lang="en-US" baseline="0" dirty="0" smtClean="0"/>
              <a:t> impact of cc on anopheles vector 2) long term goal: incorporate parasite (disease agent) into model</a:t>
            </a:r>
            <a:endParaRPr lang="en-US" dirty="0"/>
          </a:p>
        </p:txBody>
      </p:sp>
      <p:sp>
        <p:nvSpPr>
          <p:cNvPr id="4" name="Slide Number Placeholder 3"/>
          <p:cNvSpPr>
            <a:spLocks noGrp="1"/>
          </p:cNvSpPr>
          <p:nvPr>
            <p:ph type="sldNum" sz="quarter" idx="10"/>
          </p:nvPr>
        </p:nvSpPr>
        <p:spPr/>
        <p:txBody>
          <a:bodyPr/>
          <a:lstStyle/>
          <a:p>
            <a:fld id="{AD728BC5-BA94-43DE-B5C9-B6AFBB239D66}"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Dynamic Mosquito Simulation Model (</a:t>
            </a:r>
            <a:r>
              <a:rPr lang="en-US" sz="1200" b="0" i="0" kern="1200" dirty="0" err="1" smtClean="0">
                <a:solidFill>
                  <a:schemeClr val="tx1"/>
                </a:solidFill>
                <a:latin typeface="+mn-lt"/>
                <a:ea typeface="+mn-ea"/>
                <a:cs typeface="+mn-cs"/>
              </a:rPr>
              <a:t>DyMSiM</a:t>
            </a:r>
            <a:r>
              <a:rPr lang="en-US" sz="1200" b="0" i="0" kern="1200" dirty="0" smtClean="0">
                <a:solidFill>
                  <a:schemeClr val="tx1"/>
                </a:solidFill>
                <a:latin typeface="+mn-lt"/>
                <a:ea typeface="+mn-ea"/>
                <a:cs typeface="+mn-cs"/>
              </a:rPr>
              <a:t>) enables the simulation of mosquito populations driven by climate data. </a:t>
            </a:r>
            <a:r>
              <a:rPr lang="en-US" sz="1200" b="0" i="0" kern="1200" dirty="0" err="1" smtClean="0">
                <a:solidFill>
                  <a:schemeClr val="tx1"/>
                </a:solidFill>
                <a:latin typeface="+mn-lt"/>
                <a:ea typeface="+mn-ea"/>
                <a:cs typeface="+mn-cs"/>
              </a:rPr>
              <a:t>DyMSiM</a:t>
            </a:r>
            <a:r>
              <a:rPr lang="en-US" sz="1200" b="0" i="0" kern="1200" dirty="0" smtClean="0">
                <a:solidFill>
                  <a:schemeClr val="tx1"/>
                </a:solidFill>
                <a:latin typeface="+mn-lt"/>
                <a:ea typeface="+mn-ea"/>
                <a:cs typeface="+mn-cs"/>
              </a:rPr>
              <a:t> provides a useful tool for researchers investigating a number of mosquito-borne diseases. Because the model is driven by local temperature and precipitation inputs, and requires the specification of additional habitat and land-cover parameters, the model is designed to generate mosquito population counts based on environmental conditions at a location as defined by the user. This website provides information about the model, download details for the model code, how to enter data and run the model, and additional background on how this tool can be tailored to address varying research questions.</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Vector habitat (water available) determines the resources available for egg laying and larval development. It enters the system through precipitation, irrigation, and as a function of specified land cover. Water exits the system via soil infiltration and evaporation. Temperature impacts the evaporation rate of water, as well as governing the development of the mosquito throughout its life cycle. </a:t>
            </a:r>
          </a:p>
          <a:p>
            <a:endParaRPr lang="en-US" sz="1200" b="0" i="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D728BC5-BA94-43DE-B5C9-B6AFBB239D66}"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-water drainage</a:t>
            </a:r>
            <a:r>
              <a:rPr lang="en-US" baseline="0" dirty="0" smtClean="0"/>
              <a:t>, sewer systems</a:t>
            </a:r>
          </a:p>
          <a:p>
            <a:r>
              <a:rPr lang="en-US" baseline="0" dirty="0" smtClean="0"/>
              <a:t>-water availability</a:t>
            </a:r>
          </a:p>
          <a:p>
            <a:r>
              <a:rPr lang="en-US" baseline="0" dirty="0" smtClean="0"/>
              <a:t>-temp, </a:t>
            </a:r>
            <a:r>
              <a:rPr lang="en-US" baseline="0" dirty="0" err="1" smtClean="0"/>
              <a:t>precip</a:t>
            </a:r>
            <a:r>
              <a:rPr lang="en-US" baseline="0" dirty="0" smtClean="0"/>
              <a:t>, humidity</a:t>
            </a:r>
          </a:p>
          <a:p>
            <a:r>
              <a:rPr lang="en-US" baseline="0" dirty="0" smtClean="0"/>
              <a:t>-</a:t>
            </a:r>
            <a:r>
              <a:rPr lang="en-US" baseline="0" dirty="0" smtClean="0"/>
              <a:t>elevation</a:t>
            </a:r>
          </a:p>
          <a:p>
            <a:r>
              <a:rPr lang="en-US" baseline="0" dirty="0" err="1" smtClean="0"/>
              <a:t>Anthropophilic</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Temperature, precipitation, humidity </a:t>
            </a:r>
          </a:p>
          <a:p>
            <a:endParaRPr lang="en-US" dirty="0"/>
          </a:p>
        </p:txBody>
      </p:sp>
      <p:sp>
        <p:nvSpPr>
          <p:cNvPr id="4" name="Slide Number Placeholder 3"/>
          <p:cNvSpPr>
            <a:spLocks noGrp="1"/>
          </p:cNvSpPr>
          <p:nvPr>
            <p:ph type="sldNum" sz="quarter" idx="10"/>
          </p:nvPr>
        </p:nvSpPr>
        <p:spPr/>
        <p:txBody>
          <a:bodyPr/>
          <a:lstStyle/>
          <a:p>
            <a:fld id="{AD728BC5-BA94-43DE-B5C9-B6AFBB239D66}" type="slidenum">
              <a:rPr lang="en-US" smtClean="0"/>
              <a:pPr/>
              <a:t>6</a:t>
            </a:fld>
            <a:endParaRPr lang="en-US"/>
          </a:p>
        </p:txBody>
      </p:sp>
    </p:spTree>
    <p:extLst>
      <p:ext uri="{BB962C8B-B14F-4D97-AF65-F5344CB8AC3E}">
        <p14:creationId xmlns:p14="http://schemas.microsoft.com/office/powerpoint/2010/main" xmlns="" val="1335397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w climate station data; map w anticipated cc</a:t>
            </a:r>
            <a:r>
              <a:rPr lang="en-US" baseline="0" dirty="0" smtClean="0"/>
              <a:t> in </a:t>
            </a:r>
            <a:r>
              <a:rPr lang="en-US" baseline="0" dirty="0" err="1" smtClean="0"/>
              <a:t>india</a:t>
            </a:r>
            <a:endParaRPr lang="en-US" baseline="0" dirty="0" smtClean="0"/>
          </a:p>
          <a:p>
            <a:r>
              <a:rPr lang="en-US" baseline="0" dirty="0" smtClean="0"/>
              <a:t>Collect vector data, develop model, validate model, run projections **validation**</a:t>
            </a:r>
          </a:p>
          <a:p>
            <a:r>
              <a:rPr lang="en-US" baseline="0" dirty="0" smtClean="0"/>
              <a:t>-needs to make model accurate; locations, areas, species can be projected eventually</a:t>
            </a:r>
          </a:p>
          <a:p>
            <a:r>
              <a:rPr lang="en-US" baseline="0" dirty="0" smtClean="0"/>
              <a:t>Limitations of modeling: idealized view of reality; assumption on many factors; nature of problem complex </a:t>
            </a:r>
            <a:r>
              <a:rPr lang="en-US" baseline="0" dirty="0" err="1" smtClean="0"/>
              <a:t>wo</a:t>
            </a:r>
            <a:r>
              <a:rPr lang="en-US" baseline="0" dirty="0" smtClean="0"/>
              <a:t> data, this is best way to asses impact and do predictive modeling</a:t>
            </a:r>
          </a:p>
          <a:p>
            <a:endParaRPr lang="en-US" baseline="0" dirty="0" smtClean="0"/>
          </a:p>
          <a:p>
            <a:r>
              <a:rPr lang="en-US" dirty="0" smtClean="0"/>
              <a:t>THANKS</a:t>
            </a:r>
          </a:p>
          <a:p>
            <a:pPr lvl="1"/>
            <a:r>
              <a:rPr lang="en-US" dirty="0" smtClean="0"/>
              <a:t>Dr. Andrew </a:t>
            </a:r>
            <a:r>
              <a:rPr lang="en-US" dirty="0" err="1" smtClean="0"/>
              <a:t>Comrie</a:t>
            </a:r>
            <a:endParaRPr lang="en-US" dirty="0" smtClean="0"/>
          </a:p>
          <a:p>
            <a:pPr lvl="1"/>
            <a:r>
              <a:rPr lang="en-US" dirty="0" smtClean="0"/>
              <a:t>Mona </a:t>
            </a:r>
            <a:r>
              <a:rPr lang="en-US" dirty="0" err="1" smtClean="0"/>
              <a:t>Arora</a:t>
            </a:r>
            <a:endParaRPr lang="en-US" dirty="0" smtClean="0"/>
          </a:p>
          <a:p>
            <a:pPr lvl="1"/>
            <a:r>
              <a:rPr lang="en-US" dirty="0" smtClean="0"/>
              <a:t>Cory Morin</a:t>
            </a:r>
          </a:p>
          <a:p>
            <a:pPr lvl="1"/>
            <a:r>
              <a:rPr lang="en-US" dirty="0" smtClean="0"/>
              <a:t>ACES Lab</a:t>
            </a:r>
          </a:p>
          <a:p>
            <a:pPr lvl="1"/>
            <a:r>
              <a:rPr lang="en-US" dirty="0" smtClean="0"/>
              <a:t>AZ NASA Space Grant</a:t>
            </a:r>
          </a:p>
          <a:p>
            <a:endParaRPr lang="en-US" dirty="0"/>
          </a:p>
        </p:txBody>
      </p:sp>
      <p:sp>
        <p:nvSpPr>
          <p:cNvPr id="4" name="Slide Number Placeholder 3"/>
          <p:cNvSpPr>
            <a:spLocks noGrp="1"/>
          </p:cNvSpPr>
          <p:nvPr>
            <p:ph type="sldNum" sz="quarter" idx="10"/>
          </p:nvPr>
        </p:nvSpPr>
        <p:spPr/>
        <p:txBody>
          <a:bodyPr/>
          <a:lstStyle/>
          <a:p>
            <a:fld id="{AD728BC5-BA94-43DE-B5C9-B6AFBB239D66}"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37CC9B0-AE0D-4B1A-B1D5-18A01FD32653}" type="datetimeFigureOut">
              <a:rPr lang="en-US" smtClean="0"/>
              <a:pPr/>
              <a:t>4/11/2012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2FFE7E5-6D9A-4C3F-B565-697B6026E2B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7CC9B0-AE0D-4B1A-B1D5-18A01FD32653}"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FE7E5-6D9A-4C3F-B565-697B6026E2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7CC9B0-AE0D-4B1A-B1D5-18A01FD32653}"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FE7E5-6D9A-4C3F-B565-697B6026E2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37CC9B0-AE0D-4B1A-B1D5-18A01FD32653}"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FE7E5-6D9A-4C3F-B565-697B6026E2B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7CC9B0-AE0D-4B1A-B1D5-18A01FD32653}" type="datetimeFigureOut">
              <a:rPr lang="en-US" smtClean="0"/>
              <a:pPr/>
              <a:t>4/11/2012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2FFE7E5-6D9A-4C3F-B565-697B6026E2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37CC9B0-AE0D-4B1A-B1D5-18A01FD32653}" type="datetimeFigureOut">
              <a:rPr lang="en-US" smtClean="0"/>
              <a:pPr/>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FE7E5-6D9A-4C3F-B565-697B6026E2B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37CC9B0-AE0D-4B1A-B1D5-18A01FD32653}" type="datetimeFigureOut">
              <a:rPr lang="en-US" smtClean="0"/>
              <a:pPr/>
              <a:t>4/11/2012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FFE7E5-6D9A-4C3F-B565-697B6026E2B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7CC9B0-AE0D-4B1A-B1D5-18A01FD32653}" type="datetimeFigureOut">
              <a:rPr lang="en-US" smtClean="0"/>
              <a:pPr/>
              <a:t>4/11/2012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FFE7E5-6D9A-4C3F-B565-697B6026E2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CC9B0-AE0D-4B1A-B1D5-18A01FD32653}" type="datetimeFigureOut">
              <a:rPr lang="en-US" smtClean="0"/>
              <a:pPr/>
              <a:t>4/11/2012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FFE7E5-6D9A-4C3F-B565-697B6026E2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7CC9B0-AE0D-4B1A-B1D5-18A01FD32653}" type="datetimeFigureOut">
              <a:rPr lang="en-US" smtClean="0"/>
              <a:pPr/>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FE7E5-6D9A-4C3F-B565-697B6026E2B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7CC9B0-AE0D-4B1A-B1D5-18A01FD32653}" type="datetimeFigureOut">
              <a:rPr lang="en-US" smtClean="0"/>
              <a:pPr/>
              <a:t>4/11/2012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2FFE7E5-6D9A-4C3F-B565-697B6026E2B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7CC9B0-AE0D-4B1A-B1D5-18A01FD32653}" type="datetimeFigureOut">
              <a:rPr lang="en-US" smtClean="0"/>
              <a:pPr/>
              <a:t>4/11/2012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FFE7E5-6D9A-4C3F-B565-697B6026E2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notesSlide" Target="../notesSlides/notesSlide5.xml"/><Relationship Id="rId7" Type="http://schemas.openxmlformats.org/officeDocument/2006/relationships/image" Target="../media/image12.jpeg"/><Relationship Id="rId12"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oleObject" Target="../embeddings/oleObject2.bin"/><Relationship Id="rId5" Type="http://schemas.openxmlformats.org/officeDocument/2006/relationships/image" Target="../media/image3.png"/><Relationship Id="rId10" Type="http://schemas.openxmlformats.org/officeDocument/2006/relationships/oleObject" Target="../embeddings/oleObject1.bin"/><Relationship Id="rId4" Type="http://schemas.openxmlformats.org/officeDocument/2006/relationships/image" Target="../media/image2.png"/><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00400"/>
            <a:ext cx="8458200" cy="2362200"/>
          </a:xfrm>
        </p:spPr>
        <p:txBody>
          <a:bodyPr>
            <a:normAutofit/>
          </a:bodyPr>
          <a:lstStyle/>
          <a:p>
            <a:r>
              <a:rPr lang="en-US" dirty="0" smtClean="0"/>
              <a:t>Sonia Sen</a:t>
            </a:r>
          </a:p>
          <a:p>
            <a:r>
              <a:rPr lang="en-US" dirty="0" smtClean="0"/>
              <a:t>Mentor: Dr. Andrew </a:t>
            </a:r>
            <a:r>
              <a:rPr lang="en-US" dirty="0" err="1" smtClean="0"/>
              <a:t>Comrie</a:t>
            </a:r>
            <a:endParaRPr lang="en-US" dirty="0" smtClean="0"/>
          </a:p>
          <a:p>
            <a:r>
              <a:rPr lang="en-US" dirty="0" smtClean="0"/>
              <a:t>Arizona/NASA Space Grant Undergraduate Research Internship Statewide Symposium  </a:t>
            </a:r>
          </a:p>
          <a:p>
            <a:r>
              <a:rPr lang="en-US" dirty="0" smtClean="0"/>
              <a:t>April 21, 2012</a:t>
            </a:r>
          </a:p>
          <a:p>
            <a:endParaRPr lang="en-US" dirty="0" smtClean="0"/>
          </a:p>
          <a:p>
            <a:endParaRPr lang="en-US" dirty="0" smtClean="0"/>
          </a:p>
          <a:p>
            <a:endParaRPr lang="en-US" dirty="0"/>
          </a:p>
        </p:txBody>
      </p:sp>
      <p:sp>
        <p:nvSpPr>
          <p:cNvPr id="2" name="Title 1"/>
          <p:cNvSpPr>
            <a:spLocks noGrp="1"/>
          </p:cNvSpPr>
          <p:nvPr>
            <p:ph type="ctrTitle"/>
          </p:nvPr>
        </p:nvSpPr>
        <p:spPr>
          <a:xfrm>
            <a:off x="381000" y="1143000"/>
            <a:ext cx="8534400" cy="1905000"/>
          </a:xfrm>
        </p:spPr>
        <p:txBody>
          <a:bodyPr>
            <a:normAutofit/>
          </a:bodyPr>
          <a:lstStyle/>
          <a:p>
            <a:r>
              <a:rPr lang="en-US" dirty="0" smtClean="0"/>
              <a:t>Dynamic Modeling of Mosquito Vectors of Malaria</a:t>
            </a:r>
            <a:endParaRPr lang="en-US" dirty="0"/>
          </a:p>
        </p:txBody>
      </p:sp>
      <p:pic>
        <p:nvPicPr>
          <p:cNvPr id="7" name="Picture 4" descr="ua_logo_lg"/>
          <p:cNvPicPr>
            <a:picLocks noChangeAspect="1" noChangeArrowheads="1"/>
          </p:cNvPicPr>
          <p:nvPr/>
        </p:nvPicPr>
        <p:blipFill>
          <a:blip r:embed="rId2" cstate="print"/>
          <a:srcRect/>
          <a:stretch>
            <a:fillRect/>
          </a:stretch>
        </p:blipFill>
        <p:spPr bwMode="auto">
          <a:xfrm>
            <a:off x="228600" y="5468938"/>
            <a:ext cx="1447800" cy="1233488"/>
          </a:xfrm>
          <a:prstGeom prst="rect">
            <a:avLst/>
          </a:prstGeom>
          <a:noFill/>
          <a:ln w="9525">
            <a:noFill/>
            <a:miter lim="800000"/>
            <a:headEnd/>
            <a:tailEnd/>
          </a:ln>
        </p:spPr>
      </p:pic>
      <p:pic>
        <p:nvPicPr>
          <p:cNvPr id="8" name="Picture 5" descr="AZSGC_sunset"/>
          <p:cNvPicPr>
            <a:picLocks noChangeAspect="1" noChangeArrowheads="1"/>
          </p:cNvPicPr>
          <p:nvPr/>
        </p:nvPicPr>
        <p:blipFill>
          <a:blip r:embed="rId3"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9" name="Picture 6" descr="nasa-logo"/>
          <p:cNvPicPr>
            <a:picLocks noChangeAspect="1" noChangeArrowheads="1"/>
          </p:cNvPicPr>
          <p:nvPr/>
        </p:nvPicPr>
        <p:blipFill>
          <a:blip r:embed="rId4" cstate="print"/>
          <a:srcRect/>
          <a:stretch>
            <a:fillRect/>
          </a:stretch>
        </p:blipFill>
        <p:spPr bwMode="auto">
          <a:xfrm>
            <a:off x="3962400" y="5545138"/>
            <a:ext cx="1289050" cy="1103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189038"/>
          </a:xfrm>
        </p:spPr>
        <p:txBody>
          <a:bodyPr>
            <a:normAutofit/>
          </a:bodyPr>
          <a:lstStyle/>
          <a:p>
            <a:r>
              <a:rPr lang="en-US" dirty="0" smtClean="0"/>
              <a:t>Climate Change and Health: Malaria</a:t>
            </a:r>
            <a:endParaRPr lang="en-US" dirty="0"/>
          </a:p>
        </p:txBody>
      </p:sp>
      <p:sp>
        <p:nvSpPr>
          <p:cNvPr id="3" name="Content Placeholder 2"/>
          <p:cNvSpPr>
            <a:spLocks noGrp="1"/>
          </p:cNvSpPr>
          <p:nvPr>
            <p:ph sz="quarter" idx="1"/>
          </p:nvPr>
        </p:nvSpPr>
        <p:spPr>
          <a:xfrm>
            <a:off x="925996" y="1371600"/>
            <a:ext cx="7075004" cy="4800600"/>
          </a:xfrm>
        </p:spPr>
        <p:txBody>
          <a:bodyPr>
            <a:normAutofit/>
          </a:bodyPr>
          <a:lstStyle/>
          <a:p>
            <a:r>
              <a:rPr lang="en-US" sz="2800" dirty="0" smtClean="0"/>
              <a:t>247 million people worldwide are affected by malaria</a:t>
            </a:r>
          </a:p>
          <a:p>
            <a:pPr lvl="1"/>
            <a:r>
              <a:rPr lang="en-US" sz="2800" dirty="0" smtClean="0"/>
              <a:t>1 million deaths annually</a:t>
            </a:r>
          </a:p>
          <a:p>
            <a:pPr lvl="1"/>
            <a:r>
              <a:rPr lang="en-US" sz="2800" dirty="0" smtClean="0"/>
              <a:t>1.6 million infected in the Indian subcontinent</a:t>
            </a:r>
          </a:p>
          <a:p>
            <a:endParaRPr lang="en-US" sz="1200" dirty="0" smtClean="0"/>
          </a:p>
          <a:p>
            <a:r>
              <a:rPr lang="en-US" sz="2800" dirty="0" smtClean="0"/>
              <a:t>Climate change projections show tropical areas predict vector-borne diseases moving to higher latitudes and altitudes, covering 10% more area in 2080 than 2000</a:t>
            </a:r>
            <a:endParaRPr lang="en-US" sz="2800" dirty="0"/>
          </a:p>
        </p:txBody>
      </p:sp>
      <p:pic>
        <p:nvPicPr>
          <p:cNvPr id="7" name="Picture 4" descr="ua_logo_lg"/>
          <p:cNvPicPr>
            <a:picLocks noChangeAspect="1" noChangeArrowheads="1"/>
          </p:cNvPicPr>
          <p:nvPr/>
        </p:nvPicPr>
        <p:blipFill>
          <a:blip r:embed="rId3" cstate="print"/>
          <a:srcRect/>
          <a:stretch>
            <a:fillRect/>
          </a:stretch>
        </p:blipFill>
        <p:spPr bwMode="auto">
          <a:xfrm>
            <a:off x="228600" y="5468938"/>
            <a:ext cx="1447800" cy="1233488"/>
          </a:xfrm>
          <a:prstGeom prst="rect">
            <a:avLst/>
          </a:prstGeom>
          <a:noFill/>
          <a:ln w="9525">
            <a:noFill/>
            <a:miter lim="800000"/>
            <a:headEnd/>
            <a:tailEnd/>
          </a:ln>
        </p:spPr>
      </p:pic>
      <p:pic>
        <p:nvPicPr>
          <p:cNvPr id="8" name="Picture 5" descr="AZSGC_sunset"/>
          <p:cNvPicPr>
            <a:picLocks noChangeAspect="1" noChangeArrowheads="1"/>
          </p:cNvPicPr>
          <p:nvPr/>
        </p:nvPicPr>
        <p:blipFill>
          <a:blip r:embed="rId4"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9" name="Picture 6" descr="nasa-logo"/>
          <p:cNvPicPr>
            <a:picLocks noChangeAspect="1" noChangeArrowheads="1"/>
          </p:cNvPicPr>
          <p:nvPr/>
        </p:nvPicPr>
        <p:blipFill>
          <a:blip r:embed="rId5" cstate="print"/>
          <a:srcRect/>
          <a:stretch>
            <a:fillRect/>
          </a:stretch>
        </p:blipFill>
        <p:spPr bwMode="auto">
          <a:xfrm>
            <a:off x="3962400" y="5545138"/>
            <a:ext cx="1289050" cy="1103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ua_logo_lg"/>
          <p:cNvPicPr>
            <a:picLocks noChangeAspect="1" noChangeArrowheads="1"/>
          </p:cNvPicPr>
          <p:nvPr/>
        </p:nvPicPr>
        <p:blipFill>
          <a:blip r:embed="rId2" cstate="print"/>
          <a:srcRect/>
          <a:stretch>
            <a:fillRect/>
          </a:stretch>
        </p:blipFill>
        <p:spPr bwMode="auto">
          <a:xfrm>
            <a:off x="228600" y="5468938"/>
            <a:ext cx="1447800" cy="1233488"/>
          </a:xfrm>
          <a:prstGeom prst="rect">
            <a:avLst/>
          </a:prstGeom>
          <a:noFill/>
          <a:ln w="9525">
            <a:noFill/>
            <a:miter lim="800000"/>
            <a:headEnd/>
            <a:tailEnd/>
          </a:ln>
        </p:spPr>
      </p:pic>
      <p:pic>
        <p:nvPicPr>
          <p:cNvPr id="8" name="Picture 5" descr="AZSGC_sunset"/>
          <p:cNvPicPr>
            <a:picLocks noChangeAspect="1" noChangeArrowheads="1"/>
          </p:cNvPicPr>
          <p:nvPr/>
        </p:nvPicPr>
        <p:blipFill>
          <a:blip r:embed="rId3"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9" name="Picture 6" descr="nasa-logo"/>
          <p:cNvPicPr>
            <a:picLocks noChangeAspect="1" noChangeArrowheads="1"/>
          </p:cNvPicPr>
          <p:nvPr/>
        </p:nvPicPr>
        <p:blipFill>
          <a:blip r:embed="rId4" cstate="print"/>
          <a:srcRect/>
          <a:stretch>
            <a:fillRect/>
          </a:stretch>
        </p:blipFill>
        <p:spPr bwMode="auto">
          <a:xfrm>
            <a:off x="3962400" y="5545138"/>
            <a:ext cx="1289050" cy="1103313"/>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609600" y="152400"/>
            <a:ext cx="7939680" cy="5181600"/>
          </a:xfrm>
          <a:prstGeom prst="rect">
            <a:avLst/>
          </a:prstGeom>
          <a:noFill/>
          <a:ln w="9525">
            <a:noFill/>
            <a:miter lim="800000"/>
            <a:headEnd/>
            <a:tailEnd/>
          </a:ln>
        </p:spPr>
      </p:pic>
    </p:spTree>
    <p:extLst>
      <p:ext uri="{BB962C8B-B14F-4D97-AF65-F5344CB8AC3E}">
        <p14:creationId xmlns:p14="http://schemas.microsoft.com/office/powerpoint/2010/main" xmlns="" val="2562159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en-US" dirty="0" smtClean="0"/>
              <a:t>Modeling and Malaria</a:t>
            </a:r>
            <a:endParaRPr lang="en-US" dirty="0"/>
          </a:p>
        </p:txBody>
      </p:sp>
      <p:sp>
        <p:nvSpPr>
          <p:cNvPr id="3" name="Content Placeholder 2"/>
          <p:cNvSpPr>
            <a:spLocks noGrp="1"/>
          </p:cNvSpPr>
          <p:nvPr>
            <p:ph sz="quarter" idx="1"/>
          </p:nvPr>
        </p:nvSpPr>
        <p:spPr>
          <a:xfrm>
            <a:off x="838200" y="1066800"/>
            <a:ext cx="8229600" cy="4572000"/>
          </a:xfrm>
        </p:spPr>
        <p:txBody>
          <a:bodyPr>
            <a:normAutofit lnSpcReduction="10000"/>
          </a:bodyPr>
          <a:lstStyle/>
          <a:p>
            <a:r>
              <a:rPr lang="en-US" sz="2800" dirty="0" smtClean="0"/>
              <a:t>Goals:</a:t>
            </a:r>
          </a:p>
          <a:p>
            <a:pPr marL="777240" lvl="1" indent="-457200"/>
            <a:r>
              <a:rPr lang="en-US" b="1" dirty="0" smtClean="0"/>
              <a:t>Develop</a:t>
            </a:r>
            <a:r>
              <a:rPr lang="en-US" dirty="0" smtClean="0"/>
              <a:t> a climate-driven model of </a:t>
            </a:r>
            <a:r>
              <a:rPr lang="en-US" i="1" dirty="0" smtClean="0"/>
              <a:t>Anopheles</a:t>
            </a:r>
            <a:r>
              <a:rPr lang="en-US" dirty="0" smtClean="0"/>
              <a:t> vector </a:t>
            </a:r>
          </a:p>
          <a:p>
            <a:pPr marL="777240" lvl="1" indent="-457200"/>
            <a:r>
              <a:rPr lang="en-US" b="1" dirty="0" smtClean="0"/>
              <a:t>Validate</a:t>
            </a:r>
            <a:r>
              <a:rPr lang="en-US" dirty="0" smtClean="0"/>
              <a:t> model on observed mosquito abundance in selected geographic locations</a:t>
            </a:r>
          </a:p>
          <a:p>
            <a:pPr marL="777240" lvl="1" indent="-457200"/>
            <a:r>
              <a:rPr lang="en-US" b="1" dirty="0" smtClean="0"/>
              <a:t>Assess</a:t>
            </a:r>
            <a:r>
              <a:rPr lang="en-US" dirty="0" smtClean="0"/>
              <a:t> impact of climate change on mosquito abundance and implications for risk of disease</a:t>
            </a:r>
          </a:p>
          <a:p>
            <a:r>
              <a:rPr lang="en-US" sz="2800" dirty="0" smtClean="0"/>
              <a:t>Project Focus</a:t>
            </a:r>
            <a:endParaRPr lang="en-US" sz="2800" dirty="0" smtClean="0"/>
          </a:p>
          <a:p>
            <a:pPr lvl="1"/>
            <a:r>
              <a:rPr lang="en-US" dirty="0" smtClean="0"/>
              <a:t>Literature search: climate effects on parasite and vector, other models</a:t>
            </a:r>
          </a:p>
          <a:p>
            <a:pPr lvl="1"/>
            <a:r>
              <a:rPr lang="en-US" dirty="0" smtClean="0"/>
              <a:t>Changing parameters:</a:t>
            </a:r>
          </a:p>
          <a:p>
            <a:pPr lvl="2"/>
            <a:r>
              <a:rPr lang="en-US" dirty="0" smtClean="0"/>
              <a:t>Daily temperature, precipitation</a:t>
            </a:r>
            <a:endParaRPr lang="en-US" dirty="0" smtClean="0">
              <a:solidFill>
                <a:srgbClr val="FF0000"/>
              </a:solidFill>
            </a:endParaRPr>
          </a:p>
          <a:p>
            <a:pPr lvl="2"/>
            <a:r>
              <a:rPr lang="en-US" dirty="0" smtClean="0"/>
              <a:t>Lifecycle stages (vector and parasite)</a:t>
            </a:r>
          </a:p>
          <a:p>
            <a:pPr marL="777240" lvl="1" indent="-457200"/>
            <a:endParaRPr lang="en-US" dirty="0" smtClean="0"/>
          </a:p>
          <a:p>
            <a:pPr marL="777240" lvl="1" indent="-457200">
              <a:buFont typeface="+mj-lt"/>
              <a:buAutoNum type="arabicPeriod"/>
            </a:pPr>
            <a:endParaRPr lang="en-US" sz="1400" dirty="0" smtClean="0"/>
          </a:p>
        </p:txBody>
      </p:sp>
      <p:pic>
        <p:nvPicPr>
          <p:cNvPr id="4" name="Picture 4" descr="ua_logo_lg"/>
          <p:cNvPicPr>
            <a:picLocks noChangeAspect="1" noChangeArrowheads="1"/>
          </p:cNvPicPr>
          <p:nvPr/>
        </p:nvPicPr>
        <p:blipFill>
          <a:blip r:embed="rId3" cstate="print"/>
          <a:srcRect/>
          <a:stretch>
            <a:fillRect/>
          </a:stretch>
        </p:blipFill>
        <p:spPr bwMode="auto">
          <a:xfrm>
            <a:off x="228600" y="5468938"/>
            <a:ext cx="1447800" cy="1233488"/>
          </a:xfrm>
          <a:prstGeom prst="rect">
            <a:avLst/>
          </a:prstGeom>
          <a:noFill/>
          <a:ln w="9525">
            <a:noFill/>
            <a:miter lim="800000"/>
            <a:headEnd/>
            <a:tailEnd/>
          </a:ln>
        </p:spPr>
      </p:pic>
      <p:pic>
        <p:nvPicPr>
          <p:cNvPr id="5" name="Picture 5" descr="AZSGC_sunset"/>
          <p:cNvPicPr>
            <a:picLocks noChangeAspect="1" noChangeArrowheads="1"/>
          </p:cNvPicPr>
          <p:nvPr/>
        </p:nvPicPr>
        <p:blipFill>
          <a:blip r:embed="rId4"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6" name="Picture 6" descr="nasa-logo"/>
          <p:cNvPicPr>
            <a:picLocks noChangeAspect="1" noChangeArrowheads="1"/>
          </p:cNvPicPr>
          <p:nvPr/>
        </p:nvPicPr>
        <p:blipFill>
          <a:blip r:embed="rId5" cstate="print"/>
          <a:srcRect/>
          <a:stretch>
            <a:fillRect/>
          </a:stretch>
        </p:blipFill>
        <p:spPr bwMode="auto">
          <a:xfrm>
            <a:off x="3962400" y="5545138"/>
            <a:ext cx="1289050" cy="1103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3562350" y="1404938"/>
            <a:ext cx="5429250" cy="4048125"/>
          </a:xfrm>
          <a:prstGeom prst="rect">
            <a:avLst/>
          </a:prstGeom>
          <a:noFill/>
          <a:ln w="9525">
            <a:noFill/>
            <a:miter lim="800000"/>
            <a:headEnd/>
            <a:tailEnd/>
          </a:ln>
        </p:spPr>
      </p:pic>
      <p:sp>
        <p:nvSpPr>
          <p:cNvPr id="2" name="Title 1"/>
          <p:cNvSpPr>
            <a:spLocks noGrp="1"/>
          </p:cNvSpPr>
          <p:nvPr>
            <p:ph type="title"/>
          </p:nvPr>
        </p:nvSpPr>
        <p:spPr>
          <a:xfrm>
            <a:off x="533400" y="-152400"/>
            <a:ext cx="8153400" cy="1143000"/>
          </a:xfrm>
        </p:spPr>
        <p:txBody>
          <a:bodyPr>
            <a:normAutofit/>
          </a:bodyPr>
          <a:lstStyle/>
          <a:p>
            <a:r>
              <a:rPr lang="en-US" dirty="0" smtClean="0"/>
              <a:t>Dynamic Mosquito Simulation Model</a:t>
            </a:r>
            <a:endParaRPr lang="en-US" dirty="0"/>
          </a:p>
        </p:txBody>
      </p:sp>
      <p:sp>
        <p:nvSpPr>
          <p:cNvPr id="7" name="Content Placeholder 6"/>
          <p:cNvSpPr>
            <a:spLocks noGrp="1"/>
          </p:cNvSpPr>
          <p:nvPr>
            <p:ph sz="quarter" idx="1"/>
          </p:nvPr>
        </p:nvSpPr>
        <p:spPr>
          <a:xfrm>
            <a:off x="4191000" y="990600"/>
            <a:ext cx="2819400" cy="457200"/>
          </a:xfrm>
        </p:spPr>
        <p:txBody>
          <a:bodyPr>
            <a:normAutofit lnSpcReduction="10000"/>
          </a:bodyPr>
          <a:lstStyle/>
          <a:p>
            <a:r>
              <a:rPr lang="en-US" dirty="0" err="1" smtClean="0"/>
              <a:t>DyMSiM</a:t>
            </a:r>
            <a:r>
              <a:rPr lang="en-US" dirty="0" smtClean="0"/>
              <a:t>, 2010</a:t>
            </a:r>
          </a:p>
          <a:p>
            <a:pPr lvl="1"/>
            <a:endParaRPr lang="en-US" dirty="0"/>
          </a:p>
        </p:txBody>
      </p:sp>
      <p:pic>
        <p:nvPicPr>
          <p:cNvPr id="4" name="Picture 4" descr="ua_logo_lg"/>
          <p:cNvPicPr>
            <a:picLocks noChangeAspect="1" noChangeArrowheads="1"/>
          </p:cNvPicPr>
          <p:nvPr/>
        </p:nvPicPr>
        <p:blipFill>
          <a:blip r:embed="rId4" cstate="print"/>
          <a:srcRect/>
          <a:stretch>
            <a:fillRect/>
          </a:stretch>
        </p:blipFill>
        <p:spPr bwMode="auto">
          <a:xfrm>
            <a:off x="228600" y="5468938"/>
            <a:ext cx="1447800" cy="1233488"/>
          </a:xfrm>
          <a:prstGeom prst="rect">
            <a:avLst/>
          </a:prstGeom>
          <a:noFill/>
          <a:ln w="9525">
            <a:noFill/>
            <a:miter lim="800000"/>
            <a:headEnd/>
            <a:tailEnd/>
          </a:ln>
        </p:spPr>
      </p:pic>
      <p:pic>
        <p:nvPicPr>
          <p:cNvPr id="5" name="Picture 5" descr="AZSGC_sunset"/>
          <p:cNvPicPr>
            <a:picLocks noChangeAspect="1" noChangeArrowheads="1"/>
          </p:cNvPicPr>
          <p:nvPr/>
        </p:nvPicPr>
        <p:blipFill>
          <a:blip r:embed="rId5"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6" name="Picture 6" descr="nasa-logo"/>
          <p:cNvPicPr>
            <a:picLocks noChangeAspect="1" noChangeArrowheads="1"/>
          </p:cNvPicPr>
          <p:nvPr/>
        </p:nvPicPr>
        <p:blipFill>
          <a:blip r:embed="rId6" cstate="print"/>
          <a:srcRect/>
          <a:stretch>
            <a:fillRect/>
          </a:stretch>
        </p:blipFill>
        <p:spPr bwMode="auto">
          <a:xfrm>
            <a:off x="3962400" y="5545138"/>
            <a:ext cx="1289050" cy="1103313"/>
          </a:xfrm>
          <a:prstGeom prst="rect">
            <a:avLst/>
          </a:prstGeom>
          <a:noFill/>
          <a:ln w="9525">
            <a:noFill/>
            <a:miter lim="800000"/>
            <a:headEnd/>
            <a:tailEnd/>
          </a:ln>
        </p:spPr>
      </p:pic>
      <p:pic>
        <p:nvPicPr>
          <p:cNvPr id="3074" name="Picture 2"/>
          <p:cNvPicPr>
            <a:picLocks noChangeAspect="1" noChangeArrowheads="1"/>
          </p:cNvPicPr>
          <p:nvPr/>
        </p:nvPicPr>
        <p:blipFill>
          <a:blip r:embed="rId7" cstate="print"/>
          <a:srcRect/>
          <a:stretch>
            <a:fillRect/>
          </a:stretch>
        </p:blipFill>
        <p:spPr bwMode="auto">
          <a:xfrm>
            <a:off x="304800" y="990600"/>
            <a:ext cx="3581400" cy="4514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a:stretch>
            <a:fillRect/>
          </a:stretch>
        </p:blipFill>
        <p:spPr bwMode="auto">
          <a:xfrm>
            <a:off x="4800600" y="1143000"/>
            <a:ext cx="4239291" cy="3962400"/>
          </a:xfrm>
          <a:prstGeom prst="rect">
            <a:avLst/>
          </a:prstGeom>
          <a:noFill/>
          <a:ln w="9525">
            <a:noFill/>
            <a:miter lim="800000"/>
            <a:headEnd/>
            <a:tailEnd/>
          </a:ln>
        </p:spPr>
      </p:pic>
      <p:sp>
        <p:nvSpPr>
          <p:cNvPr id="2" name="Title 1"/>
          <p:cNvSpPr>
            <a:spLocks noGrp="1"/>
          </p:cNvSpPr>
          <p:nvPr>
            <p:ph type="title"/>
          </p:nvPr>
        </p:nvSpPr>
        <p:spPr>
          <a:xfrm>
            <a:off x="685800" y="-228600"/>
            <a:ext cx="8001000" cy="1143000"/>
          </a:xfrm>
        </p:spPr>
        <p:txBody>
          <a:bodyPr>
            <a:normAutofit/>
          </a:bodyPr>
          <a:lstStyle/>
          <a:p>
            <a:r>
              <a:rPr lang="en-US" dirty="0" smtClean="0"/>
              <a:t>Malaria Disease Ecology</a:t>
            </a:r>
            <a:endParaRPr lang="en-US" dirty="0"/>
          </a:p>
        </p:txBody>
      </p:sp>
      <p:sp>
        <p:nvSpPr>
          <p:cNvPr id="3" name="Content Placeholder 2"/>
          <p:cNvSpPr>
            <a:spLocks noGrp="1"/>
          </p:cNvSpPr>
          <p:nvPr>
            <p:ph sz="quarter" idx="1"/>
          </p:nvPr>
        </p:nvSpPr>
        <p:spPr>
          <a:xfrm>
            <a:off x="692150" y="914400"/>
            <a:ext cx="4337050" cy="4648200"/>
          </a:xfrm>
        </p:spPr>
        <p:txBody>
          <a:bodyPr/>
          <a:lstStyle/>
          <a:p>
            <a:r>
              <a:rPr lang="en-US" sz="2400" dirty="0"/>
              <a:t>Protozoan parasite </a:t>
            </a:r>
            <a:r>
              <a:rPr lang="en-US" sz="2400" i="1" dirty="0"/>
              <a:t>Plasmodium</a:t>
            </a:r>
          </a:p>
          <a:p>
            <a:pPr lvl="1"/>
            <a:r>
              <a:rPr lang="en-US" i="1" dirty="0"/>
              <a:t>Plasmodium falciparum</a:t>
            </a:r>
          </a:p>
          <a:p>
            <a:r>
              <a:rPr lang="en-US" sz="2400" dirty="0"/>
              <a:t>Transmitted by female </a:t>
            </a:r>
            <a:r>
              <a:rPr lang="en-US" sz="2400" i="1" dirty="0"/>
              <a:t>Anopheles </a:t>
            </a:r>
            <a:r>
              <a:rPr lang="en-US" sz="2400" dirty="0"/>
              <a:t>mosquitoes </a:t>
            </a:r>
            <a:r>
              <a:rPr lang="en-US" sz="2400" dirty="0" smtClean="0"/>
              <a:t>(disease vectors)</a:t>
            </a:r>
            <a:endParaRPr lang="en-US" sz="2400" dirty="0" smtClean="0"/>
          </a:p>
          <a:p>
            <a:endParaRPr lang="en-US" dirty="0" smtClean="0"/>
          </a:p>
          <a:p>
            <a:endParaRPr lang="en-US" dirty="0" smtClean="0"/>
          </a:p>
          <a:p>
            <a:endParaRPr lang="en-US" dirty="0" smtClean="0"/>
          </a:p>
          <a:p>
            <a:pPr lvl="1"/>
            <a:endParaRPr lang="en-US" dirty="0"/>
          </a:p>
          <a:p>
            <a:endParaRPr lang="en-US" dirty="0"/>
          </a:p>
        </p:txBody>
      </p:sp>
      <p:pic>
        <p:nvPicPr>
          <p:cNvPr id="5" name="Picture 4" descr="ua_logo_lg"/>
          <p:cNvPicPr>
            <a:picLocks noChangeAspect="1" noChangeArrowheads="1"/>
          </p:cNvPicPr>
          <p:nvPr/>
        </p:nvPicPr>
        <p:blipFill>
          <a:blip r:embed="rId4" cstate="print"/>
          <a:srcRect/>
          <a:stretch>
            <a:fillRect/>
          </a:stretch>
        </p:blipFill>
        <p:spPr bwMode="auto">
          <a:xfrm>
            <a:off x="228600" y="5468938"/>
            <a:ext cx="1447800" cy="1233488"/>
          </a:xfrm>
          <a:prstGeom prst="rect">
            <a:avLst/>
          </a:prstGeom>
          <a:noFill/>
          <a:ln w="9525">
            <a:noFill/>
            <a:miter lim="800000"/>
            <a:headEnd/>
            <a:tailEnd/>
          </a:ln>
        </p:spPr>
      </p:pic>
      <p:pic>
        <p:nvPicPr>
          <p:cNvPr id="6" name="Picture 5" descr="AZSGC_sunset"/>
          <p:cNvPicPr>
            <a:picLocks noChangeAspect="1" noChangeArrowheads="1"/>
          </p:cNvPicPr>
          <p:nvPr/>
        </p:nvPicPr>
        <p:blipFill>
          <a:blip r:embed="rId5"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7" name="Picture 6" descr="nasa-logo"/>
          <p:cNvPicPr>
            <a:picLocks noChangeAspect="1" noChangeArrowheads="1"/>
          </p:cNvPicPr>
          <p:nvPr/>
        </p:nvPicPr>
        <p:blipFill>
          <a:blip r:embed="rId6" cstate="print"/>
          <a:srcRect/>
          <a:stretch>
            <a:fillRect/>
          </a:stretch>
        </p:blipFill>
        <p:spPr bwMode="auto">
          <a:xfrm>
            <a:off x="3962400" y="5545138"/>
            <a:ext cx="1289050" cy="1103313"/>
          </a:xfrm>
          <a:prstGeom prst="rect">
            <a:avLst/>
          </a:prstGeom>
          <a:noFill/>
          <a:ln w="9525">
            <a:noFill/>
            <a:miter lim="800000"/>
            <a:headEnd/>
            <a:tailEnd/>
          </a:ln>
        </p:spPr>
      </p:pic>
      <p:graphicFrame>
        <p:nvGraphicFramePr>
          <p:cNvPr id="9" name="Table 8"/>
          <p:cNvGraphicFramePr>
            <a:graphicFrameLocks noGrp="1"/>
          </p:cNvGraphicFramePr>
          <p:nvPr/>
        </p:nvGraphicFramePr>
        <p:xfrm>
          <a:off x="228600" y="2590800"/>
          <a:ext cx="4648200" cy="2819399"/>
        </p:xfrm>
        <a:graphic>
          <a:graphicData uri="http://schemas.openxmlformats.org/drawingml/2006/table">
            <a:tbl>
              <a:tblPr firstRow="1" bandRow="1">
                <a:tableStyleId>{5C22544A-7EE6-4342-B048-85BDC9FD1C3A}</a:tableStyleId>
              </a:tblPr>
              <a:tblGrid>
                <a:gridCol w="1549400"/>
                <a:gridCol w="1549400"/>
                <a:gridCol w="1549400"/>
              </a:tblGrid>
              <a:tr h="677947">
                <a:tc>
                  <a:txBody>
                    <a:bodyPr/>
                    <a:lstStyle/>
                    <a:p>
                      <a:pPr algn="ctr"/>
                      <a:r>
                        <a:rPr lang="en-US" dirty="0" smtClean="0"/>
                        <a:t>Variable</a:t>
                      </a:r>
                      <a:endParaRPr lang="en-US" dirty="0"/>
                    </a:p>
                  </a:txBody>
                  <a:tcPr anchor="ctr"/>
                </a:tc>
                <a:tc>
                  <a:txBody>
                    <a:bodyPr/>
                    <a:lstStyle/>
                    <a:p>
                      <a:pPr algn="ctr"/>
                      <a:r>
                        <a:rPr lang="en-US" i="1" dirty="0" smtClean="0"/>
                        <a:t>Anopheles</a:t>
                      </a:r>
                      <a:r>
                        <a:rPr lang="en-US" i="1" baseline="0" dirty="0" smtClean="0"/>
                        <a:t> </a:t>
                      </a:r>
                      <a:r>
                        <a:rPr lang="en-US" i="1" baseline="0" dirty="0" err="1" smtClean="0"/>
                        <a:t>stephensi</a:t>
                      </a:r>
                      <a:endParaRPr lang="en-US" i="1" dirty="0"/>
                    </a:p>
                  </a:txBody>
                  <a:tcPr anchor="ctr"/>
                </a:tc>
                <a:tc>
                  <a:txBody>
                    <a:bodyPr/>
                    <a:lstStyle/>
                    <a:p>
                      <a:pPr algn="ctr"/>
                      <a:r>
                        <a:rPr lang="en-US" i="1" dirty="0" smtClean="0"/>
                        <a:t>Anopheles</a:t>
                      </a:r>
                      <a:r>
                        <a:rPr lang="en-US" i="1" baseline="0" dirty="0" smtClean="0"/>
                        <a:t> </a:t>
                      </a:r>
                      <a:r>
                        <a:rPr lang="en-US" i="1" baseline="0" dirty="0" err="1" smtClean="0"/>
                        <a:t>culicifacies</a:t>
                      </a:r>
                      <a:endParaRPr lang="en-US" i="1" dirty="0"/>
                    </a:p>
                  </a:txBody>
                  <a:tcPr anchor="ctr"/>
                </a:tc>
              </a:tr>
              <a:tr h="392779">
                <a:tc>
                  <a:txBody>
                    <a:bodyPr/>
                    <a:lstStyle/>
                    <a:p>
                      <a:pPr algn="ctr"/>
                      <a:r>
                        <a:rPr lang="en-US" dirty="0" smtClean="0"/>
                        <a:t>Environment</a:t>
                      </a:r>
                      <a:endParaRPr lang="en-US" dirty="0"/>
                    </a:p>
                  </a:txBody>
                  <a:tcPr anchor="ctr"/>
                </a:tc>
                <a:tc>
                  <a:txBody>
                    <a:bodyPr/>
                    <a:lstStyle/>
                    <a:p>
                      <a:pPr algn="ctr"/>
                      <a:r>
                        <a:rPr lang="en-US" dirty="0" smtClean="0"/>
                        <a:t>Urban</a:t>
                      </a:r>
                      <a:endParaRPr lang="en-US" dirty="0"/>
                    </a:p>
                  </a:txBody>
                  <a:tcPr anchor="ctr"/>
                </a:tc>
                <a:tc>
                  <a:txBody>
                    <a:bodyPr/>
                    <a:lstStyle/>
                    <a:p>
                      <a:pPr algn="ctr"/>
                      <a:r>
                        <a:rPr lang="en-US" dirty="0" smtClean="0"/>
                        <a:t>Rural</a:t>
                      </a:r>
                      <a:endParaRPr lang="en-US" dirty="0"/>
                    </a:p>
                  </a:txBody>
                  <a:tcPr anchor="ctr"/>
                </a:tc>
              </a:tr>
              <a:tr h="677947">
                <a:tc>
                  <a:txBody>
                    <a:bodyPr/>
                    <a:lstStyle/>
                    <a:p>
                      <a:pPr algn="ctr"/>
                      <a:r>
                        <a:rPr lang="en-US" dirty="0" smtClean="0"/>
                        <a:t>Temperature </a:t>
                      </a:r>
                      <a:r>
                        <a:rPr lang="en-US" dirty="0" smtClean="0"/>
                        <a:t>(ºC)</a:t>
                      </a:r>
                      <a:endParaRPr lang="en-US" dirty="0"/>
                    </a:p>
                  </a:txBody>
                  <a:tcPr anchor="ctr"/>
                </a:tc>
                <a:tc>
                  <a:txBody>
                    <a:bodyPr/>
                    <a:lstStyle/>
                    <a:p>
                      <a:pPr algn="ctr"/>
                      <a:r>
                        <a:rPr lang="en-US" dirty="0" smtClean="0"/>
                        <a:t>28-40</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35-45</a:t>
                      </a:r>
                      <a:endParaRPr lang="en-US" dirty="0"/>
                    </a:p>
                  </a:txBody>
                  <a:tcPr anchor="ctr"/>
                </a:tc>
              </a:tr>
              <a:tr h="677947">
                <a:tc>
                  <a:txBody>
                    <a:bodyPr/>
                    <a:lstStyle/>
                    <a:p>
                      <a:pPr algn="ctr"/>
                      <a:r>
                        <a:rPr lang="en-US" dirty="0" smtClean="0"/>
                        <a:t>Ecological preference</a:t>
                      </a:r>
                      <a:endParaRPr lang="en-US" dirty="0"/>
                    </a:p>
                  </a:txBody>
                  <a:tcPr anchor="ctr"/>
                </a:tc>
                <a:tc>
                  <a:txBody>
                    <a:bodyPr/>
                    <a:lstStyle/>
                    <a:p>
                      <a:pPr algn="ctr"/>
                      <a:r>
                        <a:rPr lang="en-US" dirty="0" err="1" smtClean="0"/>
                        <a:t>Endophilic</a:t>
                      </a:r>
                      <a:endParaRPr lang="en-US" dirty="0"/>
                    </a:p>
                  </a:txBody>
                  <a:tcPr anchor="ctr"/>
                </a:tc>
                <a:tc>
                  <a:txBody>
                    <a:bodyPr/>
                    <a:lstStyle/>
                    <a:p>
                      <a:pPr algn="ctr"/>
                      <a:r>
                        <a:rPr lang="en-US" dirty="0" err="1" smtClean="0"/>
                        <a:t>Endophilic</a:t>
                      </a:r>
                      <a:endParaRPr lang="en-US" dirty="0"/>
                    </a:p>
                  </a:txBody>
                  <a:tcPr anchor="ctr"/>
                </a:tc>
              </a:tr>
              <a:tr h="392779">
                <a:tc>
                  <a:txBody>
                    <a:bodyPr/>
                    <a:lstStyle/>
                    <a:p>
                      <a:pPr algn="ctr"/>
                      <a:r>
                        <a:rPr lang="en-US" dirty="0" smtClean="0"/>
                        <a:t>Humidity (%)</a:t>
                      </a:r>
                      <a:endParaRPr lang="en-US" dirty="0"/>
                    </a:p>
                  </a:txBody>
                  <a:tcPr anchor="ctr"/>
                </a:tc>
                <a:tc>
                  <a:txBody>
                    <a:bodyPr/>
                    <a:lstStyle/>
                    <a:p>
                      <a:pPr algn="ctr"/>
                      <a:r>
                        <a:rPr lang="en-US" dirty="0" smtClean="0"/>
                        <a:t>50-60</a:t>
                      </a:r>
                      <a:endParaRPr lang="en-US" dirty="0"/>
                    </a:p>
                  </a:txBody>
                  <a:tcPr anchor="ctr"/>
                </a:tc>
                <a:tc>
                  <a:txBody>
                    <a:bodyPr/>
                    <a:lstStyle/>
                    <a:p>
                      <a:pPr algn="ctr"/>
                      <a:r>
                        <a:rPr lang="en-US" dirty="0" smtClean="0"/>
                        <a:t>50-70</a:t>
                      </a:r>
                      <a:endParaRPr lang="en-US" dirty="0"/>
                    </a:p>
                  </a:txBody>
                  <a:tcPr anchor="ctr"/>
                </a:tc>
              </a:tr>
            </a:tbl>
          </a:graphicData>
        </a:graphic>
      </p:graphicFrame>
    </p:spTree>
    <p:extLst>
      <p:ext uri="{BB962C8B-B14F-4D97-AF65-F5344CB8AC3E}">
        <p14:creationId xmlns:p14="http://schemas.microsoft.com/office/powerpoint/2010/main" xmlns="" val="3277771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sz="quarter" idx="1"/>
          </p:nvPr>
        </p:nvSpPr>
        <p:spPr>
          <a:xfrm>
            <a:off x="692150" y="914400"/>
            <a:ext cx="4337050" cy="4648200"/>
          </a:xfrm>
        </p:spPr>
        <p:txBody>
          <a:bodyPr/>
          <a:lstStyle/>
          <a:p>
            <a:r>
              <a:rPr lang="en-US" sz="2400" i="1" dirty="0" smtClean="0"/>
              <a:t>Anopheles</a:t>
            </a:r>
            <a:r>
              <a:rPr lang="en-US" sz="2400" dirty="0" smtClean="0"/>
              <a:t> is </a:t>
            </a:r>
            <a:r>
              <a:rPr lang="en-US" sz="2400" dirty="0" err="1" smtClean="0"/>
              <a:t>ectothermic</a:t>
            </a:r>
            <a:endParaRPr lang="en-US" sz="2400" dirty="0" smtClean="0"/>
          </a:p>
          <a:p>
            <a:pPr lvl="1"/>
            <a:r>
              <a:rPr lang="en-US" sz="2200" dirty="0" smtClean="0"/>
              <a:t>Affected by environment</a:t>
            </a:r>
          </a:p>
          <a:p>
            <a:pPr lvl="1"/>
            <a:r>
              <a:rPr lang="en-US" sz="2200" dirty="0" smtClean="0"/>
              <a:t>Temperature, precipitation, humidity</a:t>
            </a:r>
            <a:endParaRPr lang="en-US" sz="2200" dirty="0" smtClean="0"/>
          </a:p>
          <a:p>
            <a:endParaRPr lang="en-US" dirty="0" smtClean="0"/>
          </a:p>
          <a:p>
            <a:endParaRPr lang="en-US" dirty="0" smtClean="0"/>
          </a:p>
          <a:p>
            <a:endParaRPr lang="en-US" dirty="0" smtClean="0"/>
          </a:p>
          <a:p>
            <a:pPr lvl="1"/>
            <a:endParaRPr lang="en-US" dirty="0"/>
          </a:p>
          <a:p>
            <a:endParaRPr lang="en-US" dirty="0"/>
          </a:p>
        </p:txBody>
      </p:sp>
      <p:pic>
        <p:nvPicPr>
          <p:cNvPr id="6" name="Picture 5" descr="IndiaClimateStations1.png"/>
          <p:cNvPicPr>
            <a:picLocks noChangeAspect="1"/>
          </p:cNvPicPr>
          <p:nvPr/>
        </p:nvPicPr>
        <p:blipFill>
          <a:blip r:embed="rId2" cstate="print"/>
          <a:stretch>
            <a:fillRect/>
          </a:stretch>
        </p:blipFill>
        <p:spPr>
          <a:xfrm>
            <a:off x="3981450" y="152400"/>
            <a:ext cx="4857750" cy="6477000"/>
          </a:xfrm>
          <a:prstGeom prst="rect">
            <a:avLst/>
          </a:prstGeom>
        </p:spPr>
      </p:pic>
      <p:pic>
        <p:nvPicPr>
          <p:cNvPr id="9" name="Picture 4" descr="ua_logo_lg"/>
          <p:cNvPicPr>
            <a:picLocks noChangeAspect="1" noChangeArrowheads="1"/>
          </p:cNvPicPr>
          <p:nvPr/>
        </p:nvPicPr>
        <p:blipFill>
          <a:blip r:embed="rId3" cstate="print"/>
          <a:srcRect/>
          <a:stretch>
            <a:fillRect/>
          </a:stretch>
        </p:blipFill>
        <p:spPr bwMode="auto">
          <a:xfrm>
            <a:off x="228600" y="5468938"/>
            <a:ext cx="1447800" cy="1233488"/>
          </a:xfrm>
          <a:prstGeom prst="rect">
            <a:avLst/>
          </a:prstGeom>
          <a:noFill/>
          <a:ln w="9525">
            <a:noFill/>
            <a:miter lim="800000"/>
            <a:headEnd/>
            <a:tailEnd/>
          </a:ln>
        </p:spPr>
      </p:pic>
      <p:graphicFrame>
        <p:nvGraphicFramePr>
          <p:cNvPr id="7" name="Table 6"/>
          <p:cNvGraphicFramePr>
            <a:graphicFrameLocks noGrp="1"/>
          </p:cNvGraphicFramePr>
          <p:nvPr/>
        </p:nvGraphicFramePr>
        <p:xfrm>
          <a:off x="838200" y="2438400"/>
          <a:ext cx="3429000" cy="3048000"/>
        </p:xfrm>
        <a:graphic>
          <a:graphicData uri="http://schemas.openxmlformats.org/drawingml/2006/table">
            <a:tbl>
              <a:tblPr firstRow="1" bandRow="1">
                <a:tableStyleId>{93296810-A885-4BE3-A3E7-6D5BEEA58F35}</a:tableStyleId>
              </a:tblPr>
              <a:tblGrid>
                <a:gridCol w="3429000"/>
              </a:tblGrid>
              <a:tr h="646546">
                <a:tc>
                  <a:txBody>
                    <a:bodyPr/>
                    <a:lstStyle/>
                    <a:p>
                      <a:pPr algn="ctr"/>
                      <a:r>
                        <a:rPr lang="en-US" dirty="0" smtClean="0"/>
                        <a:t>Station Data </a:t>
                      </a:r>
                    </a:p>
                    <a:p>
                      <a:pPr algn="ctr"/>
                      <a:r>
                        <a:rPr lang="en-US" dirty="0" smtClean="0"/>
                        <a:t>(593 Stations)</a:t>
                      </a:r>
                      <a:endParaRPr lang="en-US" dirty="0"/>
                    </a:p>
                  </a:txBody>
                  <a:tcPr/>
                </a:tc>
              </a:tr>
              <a:tr h="2032000">
                <a:tc>
                  <a:txBody>
                    <a:bodyPr/>
                    <a:lstStyle/>
                    <a:p>
                      <a:pPr>
                        <a:buFont typeface="Arial" pitchFamily="34" charset="0"/>
                        <a:buChar char="•"/>
                      </a:pPr>
                      <a:r>
                        <a:rPr lang="en-US" dirty="0" smtClean="0"/>
                        <a:t> Mean temperature </a:t>
                      </a:r>
                    </a:p>
                    <a:p>
                      <a:pPr>
                        <a:buFont typeface="Arial" pitchFamily="34" charset="0"/>
                        <a:buChar char="•"/>
                      </a:pPr>
                      <a:r>
                        <a:rPr lang="en-US" dirty="0" smtClean="0"/>
                        <a:t> Mean dew point </a:t>
                      </a:r>
                    </a:p>
                    <a:p>
                      <a:pPr>
                        <a:buFont typeface="Arial" pitchFamily="34" charset="0"/>
                        <a:buChar char="•"/>
                      </a:pPr>
                      <a:r>
                        <a:rPr lang="en-US" dirty="0" smtClean="0"/>
                        <a:t> Mean sea level pressure </a:t>
                      </a:r>
                    </a:p>
                    <a:p>
                      <a:pPr>
                        <a:buFont typeface="Arial" pitchFamily="34" charset="0"/>
                        <a:buChar char="•"/>
                      </a:pPr>
                      <a:r>
                        <a:rPr lang="en-US" dirty="0" smtClean="0"/>
                        <a:t> Mean station pressure </a:t>
                      </a:r>
                    </a:p>
                    <a:p>
                      <a:pPr>
                        <a:buFont typeface="Arial" pitchFamily="34" charset="0"/>
                        <a:buChar char="•"/>
                      </a:pPr>
                      <a:r>
                        <a:rPr lang="en-US" dirty="0" smtClean="0"/>
                        <a:t>Maximum temperature </a:t>
                      </a:r>
                    </a:p>
                    <a:p>
                      <a:pPr>
                        <a:buFont typeface="Arial" pitchFamily="34" charset="0"/>
                        <a:buChar char="•"/>
                      </a:pPr>
                      <a:r>
                        <a:rPr lang="en-US" dirty="0" smtClean="0"/>
                        <a:t> Minimum temperature </a:t>
                      </a:r>
                    </a:p>
                    <a:p>
                      <a:pPr>
                        <a:buFont typeface="Arial" pitchFamily="34" charset="0"/>
                        <a:buChar char="•"/>
                      </a:pPr>
                      <a:r>
                        <a:rPr lang="en-US" dirty="0" smtClean="0"/>
                        <a:t> Precipitation amount</a:t>
                      </a:r>
                    </a:p>
                  </a:txBody>
                  <a:tcPr/>
                </a:tc>
              </a:tr>
              <a:tr h="369454">
                <a:tc>
                  <a:txBody>
                    <a:bodyPr/>
                    <a:lstStyle/>
                    <a:p>
                      <a:pPr algn="ctr">
                        <a:buFont typeface="Arial" pitchFamily="34" charset="0"/>
                        <a:buNone/>
                      </a:pPr>
                      <a:r>
                        <a:rPr lang="en-US" i="1" dirty="0" smtClean="0"/>
                        <a:t>Average # of years of Data: 37 years</a:t>
                      </a:r>
                    </a:p>
                  </a:txBody>
                  <a:tcPr/>
                </a:tc>
              </a:tr>
            </a:tbl>
          </a:graphicData>
        </a:graphic>
      </p:graphicFrame>
      <p:sp>
        <p:nvSpPr>
          <p:cNvPr id="8" name="Title 1"/>
          <p:cNvSpPr>
            <a:spLocks noGrp="1"/>
          </p:cNvSpPr>
          <p:nvPr>
            <p:ph type="title"/>
          </p:nvPr>
        </p:nvSpPr>
        <p:spPr>
          <a:xfrm>
            <a:off x="685800" y="-228600"/>
            <a:ext cx="8001000" cy="1143000"/>
          </a:xfrm>
        </p:spPr>
        <p:txBody>
          <a:bodyPr>
            <a:normAutofit/>
          </a:bodyPr>
          <a:lstStyle/>
          <a:p>
            <a:r>
              <a:rPr lang="en-US" dirty="0" smtClean="0"/>
              <a:t>Station Data</a:t>
            </a:r>
            <a:endParaRPr lang="en-US" dirty="0"/>
          </a:p>
        </p:txBody>
      </p:sp>
      <p:pic>
        <p:nvPicPr>
          <p:cNvPr id="11" name="Picture 10" descr="nasa-logo"/>
          <p:cNvPicPr>
            <a:picLocks noChangeAspect="1" noChangeArrowheads="1"/>
          </p:cNvPicPr>
          <p:nvPr/>
        </p:nvPicPr>
        <p:blipFill>
          <a:blip r:embed="rId4" cstate="print"/>
          <a:srcRect/>
          <a:stretch>
            <a:fillRect/>
          </a:stretch>
        </p:blipFill>
        <p:spPr bwMode="auto">
          <a:xfrm>
            <a:off x="3962400" y="5545138"/>
            <a:ext cx="1289050" cy="1103313"/>
          </a:xfrm>
          <a:prstGeom prst="rect">
            <a:avLst/>
          </a:prstGeom>
          <a:noFill/>
          <a:ln w="9525">
            <a:noFill/>
            <a:miter lim="800000"/>
            <a:headEnd/>
            <a:tailEnd/>
          </a:ln>
        </p:spPr>
      </p:pic>
    </p:spTree>
    <p:extLst>
      <p:ext uri="{BB962C8B-B14F-4D97-AF65-F5344CB8AC3E}">
        <p14:creationId xmlns:p14="http://schemas.microsoft.com/office/powerpoint/2010/main" xmlns="" val="645814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143000"/>
          </a:xfrm>
        </p:spPr>
        <p:txBody>
          <a:bodyPr/>
          <a:lstStyle/>
          <a:p>
            <a:r>
              <a:rPr lang="en-US" dirty="0" smtClean="0"/>
              <a:t>Next Steps…</a:t>
            </a:r>
            <a:endParaRPr lang="en-US" dirty="0"/>
          </a:p>
        </p:txBody>
      </p:sp>
      <p:sp>
        <p:nvSpPr>
          <p:cNvPr id="3" name="Content Placeholder 2"/>
          <p:cNvSpPr>
            <a:spLocks noGrp="1"/>
          </p:cNvSpPr>
          <p:nvPr>
            <p:ph sz="quarter" idx="1"/>
          </p:nvPr>
        </p:nvSpPr>
        <p:spPr>
          <a:xfrm>
            <a:off x="381000" y="1447800"/>
            <a:ext cx="7772400" cy="1371600"/>
          </a:xfrm>
        </p:spPr>
        <p:txBody>
          <a:bodyPr>
            <a:normAutofit/>
          </a:bodyPr>
          <a:lstStyle/>
          <a:p>
            <a:r>
              <a:rPr lang="en-US" dirty="0" smtClean="0"/>
              <a:t>Continuing development</a:t>
            </a:r>
          </a:p>
          <a:p>
            <a:pPr lvl="1"/>
            <a:r>
              <a:rPr lang="en-US" dirty="0" smtClean="0"/>
              <a:t>Testing with data</a:t>
            </a:r>
          </a:p>
          <a:p>
            <a:pPr lvl="1"/>
            <a:r>
              <a:rPr lang="en-US" dirty="0" smtClean="0"/>
              <a:t>Expanding software use</a:t>
            </a:r>
          </a:p>
          <a:p>
            <a:pPr lvl="1"/>
            <a:endParaRPr lang="en-US" dirty="0" smtClean="0"/>
          </a:p>
          <a:p>
            <a:endParaRPr lang="en-US" dirty="0"/>
          </a:p>
        </p:txBody>
      </p:sp>
      <p:pic>
        <p:nvPicPr>
          <p:cNvPr id="4" name="Picture 4" descr="ua_logo_lg"/>
          <p:cNvPicPr>
            <a:picLocks noChangeAspect="1" noChangeArrowheads="1"/>
          </p:cNvPicPr>
          <p:nvPr/>
        </p:nvPicPr>
        <p:blipFill>
          <a:blip r:embed="rId4" cstate="print"/>
          <a:srcRect/>
          <a:stretch>
            <a:fillRect/>
          </a:stretch>
        </p:blipFill>
        <p:spPr bwMode="auto">
          <a:xfrm>
            <a:off x="228600" y="5468938"/>
            <a:ext cx="1447800" cy="1233488"/>
          </a:xfrm>
          <a:prstGeom prst="rect">
            <a:avLst/>
          </a:prstGeom>
          <a:noFill/>
          <a:ln w="9525">
            <a:noFill/>
            <a:miter lim="800000"/>
            <a:headEnd/>
            <a:tailEnd/>
          </a:ln>
        </p:spPr>
      </p:pic>
      <p:pic>
        <p:nvPicPr>
          <p:cNvPr id="5" name="Picture 5" descr="AZSGC_sunset"/>
          <p:cNvPicPr>
            <a:picLocks noChangeAspect="1" noChangeArrowheads="1"/>
          </p:cNvPicPr>
          <p:nvPr/>
        </p:nvPicPr>
        <p:blipFill>
          <a:blip r:embed="rId5" cstate="print">
            <a:clrChange>
              <a:clrFrom>
                <a:srgbClr val="FFFFFF"/>
              </a:clrFrom>
              <a:clrTo>
                <a:srgbClr val="FFFFFF">
                  <a:alpha val="0"/>
                </a:srgbClr>
              </a:clrTo>
            </a:clrChange>
          </a:blip>
          <a:srcRect l="12210" t="2715" r="13370" b="1530"/>
          <a:stretch>
            <a:fillRect/>
          </a:stretch>
        </p:blipFill>
        <p:spPr bwMode="auto">
          <a:xfrm>
            <a:off x="8077200" y="5392738"/>
            <a:ext cx="765175" cy="1312862"/>
          </a:xfrm>
          <a:prstGeom prst="rect">
            <a:avLst/>
          </a:prstGeom>
          <a:solidFill>
            <a:schemeClr val="bg1"/>
          </a:solidFill>
          <a:ln w="9525">
            <a:noFill/>
            <a:miter lim="800000"/>
            <a:headEnd/>
            <a:tailEnd/>
          </a:ln>
        </p:spPr>
      </p:pic>
      <p:pic>
        <p:nvPicPr>
          <p:cNvPr id="6" name="Picture 6" descr="nasa-logo"/>
          <p:cNvPicPr>
            <a:picLocks noChangeAspect="1" noChangeArrowheads="1"/>
          </p:cNvPicPr>
          <p:nvPr/>
        </p:nvPicPr>
        <p:blipFill>
          <a:blip r:embed="rId6" cstate="print"/>
          <a:srcRect/>
          <a:stretch>
            <a:fillRect/>
          </a:stretch>
        </p:blipFill>
        <p:spPr bwMode="auto">
          <a:xfrm>
            <a:off x="3962400" y="5545138"/>
            <a:ext cx="1289050" cy="1103313"/>
          </a:xfrm>
          <a:prstGeom prst="rect">
            <a:avLst/>
          </a:prstGeom>
          <a:noFill/>
          <a:ln w="9525">
            <a:noFill/>
            <a:miter lim="800000"/>
            <a:headEnd/>
            <a:tailEnd/>
          </a:ln>
        </p:spPr>
      </p:pic>
      <p:grpSp>
        <p:nvGrpSpPr>
          <p:cNvPr id="9" name="Group 8"/>
          <p:cNvGrpSpPr/>
          <p:nvPr/>
        </p:nvGrpSpPr>
        <p:grpSpPr>
          <a:xfrm>
            <a:off x="3657600" y="228600"/>
            <a:ext cx="5257800" cy="5105400"/>
            <a:chOff x="3499597" y="1143000"/>
            <a:chExt cx="5644403" cy="5715000"/>
          </a:xfrm>
        </p:grpSpPr>
        <p:grpSp>
          <p:nvGrpSpPr>
            <p:cNvPr id="10" name="Group 83"/>
            <p:cNvGrpSpPr>
              <a:grpSpLocks/>
            </p:cNvGrpSpPr>
            <p:nvPr/>
          </p:nvGrpSpPr>
          <p:grpSpPr bwMode="auto">
            <a:xfrm>
              <a:off x="4498975" y="1143000"/>
              <a:ext cx="4645025" cy="5715000"/>
              <a:chOff x="4498848" y="1143000"/>
              <a:chExt cx="4645152" cy="5715000"/>
            </a:xfrm>
          </p:grpSpPr>
          <p:pic>
            <p:nvPicPr>
              <p:cNvPr id="19" name="Picture 80" descr="TApr.jpg"/>
              <p:cNvPicPr>
                <a:picLocks noChangeAspect="1" noChangeArrowheads="1"/>
              </p:cNvPicPr>
              <p:nvPr/>
            </p:nvPicPr>
            <p:blipFill>
              <a:blip r:embed="rId7" cstate="print"/>
              <a:srcRect/>
              <a:stretch>
                <a:fillRect/>
              </a:stretch>
            </p:blipFill>
            <p:spPr bwMode="auto">
              <a:xfrm>
                <a:off x="4498848" y="1143000"/>
                <a:ext cx="4645152" cy="1901952"/>
              </a:xfrm>
              <a:prstGeom prst="rect">
                <a:avLst/>
              </a:prstGeom>
              <a:noFill/>
              <a:ln w="9525">
                <a:noFill/>
                <a:miter lim="800000"/>
                <a:headEnd/>
                <a:tailEnd/>
              </a:ln>
            </p:spPr>
          </p:pic>
          <p:pic>
            <p:nvPicPr>
              <p:cNvPr id="20" name="Picture 81" descr="PApr.jpg"/>
              <p:cNvPicPr>
                <a:picLocks noChangeAspect="1" noChangeArrowheads="1"/>
              </p:cNvPicPr>
              <p:nvPr/>
            </p:nvPicPr>
            <p:blipFill>
              <a:blip r:embed="rId8" cstate="print"/>
              <a:srcRect/>
              <a:stretch>
                <a:fillRect/>
              </a:stretch>
            </p:blipFill>
            <p:spPr bwMode="auto">
              <a:xfrm>
                <a:off x="4498848" y="3044952"/>
                <a:ext cx="4645152" cy="1901952"/>
              </a:xfrm>
              <a:prstGeom prst="rect">
                <a:avLst/>
              </a:prstGeom>
              <a:noFill/>
              <a:ln w="9525">
                <a:noFill/>
                <a:miter lim="800000"/>
                <a:headEnd/>
                <a:tailEnd/>
              </a:ln>
            </p:spPr>
          </p:pic>
          <p:pic>
            <p:nvPicPr>
              <p:cNvPr id="21" name="Picture 82" descr="AprR2"/>
              <p:cNvPicPr>
                <a:picLocks noChangeAspect="1" noChangeArrowheads="1"/>
              </p:cNvPicPr>
              <p:nvPr/>
            </p:nvPicPr>
            <p:blipFill>
              <a:blip r:embed="rId9" cstate="print"/>
              <a:srcRect/>
              <a:stretch>
                <a:fillRect/>
              </a:stretch>
            </p:blipFill>
            <p:spPr bwMode="auto">
              <a:xfrm>
                <a:off x="4498848" y="4956048"/>
                <a:ext cx="4645152" cy="1901952"/>
              </a:xfrm>
              <a:prstGeom prst="rect">
                <a:avLst/>
              </a:prstGeom>
              <a:noFill/>
              <a:ln w="9525">
                <a:noFill/>
                <a:miter lim="800000"/>
                <a:headEnd/>
                <a:tailEnd/>
              </a:ln>
            </p:spPr>
          </p:pic>
        </p:grpSp>
        <p:sp>
          <p:nvSpPr>
            <p:cNvPr id="11" name="TextBox 35"/>
            <p:cNvSpPr txBox="1">
              <a:spLocks noChangeArrowheads="1"/>
            </p:cNvSpPr>
            <p:nvPr/>
          </p:nvSpPr>
          <p:spPr bwMode="auto">
            <a:xfrm>
              <a:off x="3499597" y="3898995"/>
              <a:ext cx="1066801" cy="447884"/>
            </a:xfrm>
            <a:prstGeom prst="rect">
              <a:avLst/>
            </a:prstGeom>
            <a:solidFill>
              <a:schemeClr val="bg1"/>
            </a:solidFill>
            <a:ln w="9525">
              <a:noFill/>
              <a:miter lim="800000"/>
              <a:headEnd/>
              <a:tailEnd/>
            </a:ln>
          </p:spPr>
          <p:txBody>
            <a:bodyPr>
              <a:spAutoFit/>
            </a:bodyPr>
            <a:lstStyle/>
            <a:p>
              <a:pPr eaLnBrk="0" hangingPunct="0"/>
              <a:r>
                <a:rPr lang="en-US" sz="2000" b="1" dirty="0" smtClean="0"/>
                <a:t>APRIL</a:t>
              </a:r>
              <a:endParaRPr lang="en-US" sz="2000" b="1" dirty="0"/>
            </a:p>
          </p:txBody>
        </p:sp>
        <p:grpSp>
          <p:nvGrpSpPr>
            <p:cNvPr id="12" name="Group 104"/>
            <p:cNvGrpSpPr>
              <a:grpSpLocks/>
            </p:cNvGrpSpPr>
            <p:nvPr/>
          </p:nvGrpSpPr>
          <p:grpSpPr bwMode="auto">
            <a:xfrm>
              <a:off x="4648200" y="2133600"/>
              <a:ext cx="1752600" cy="4467225"/>
              <a:chOff x="4648200" y="2133600"/>
              <a:chExt cx="1752600" cy="4467225"/>
            </a:xfrm>
          </p:grpSpPr>
          <p:graphicFrame>
            <p:nvGraphicFramePr>
              <p:cNvPr id="13" name="Object 2"/>
              <p:cNvGraphicFramePr>
                <a:graphicFrameLocks noChangeAspect="1"/>
              </p:cNvGraphicFramePr>
              <p:nvPr/>
            </p:nvGraphicFramePr>
            <p:xfrm>
              <a:off x="4724400" y="2362200"/>
              <a:ext cx="1636713" cy="439738"/>
            </p:xfrm>
            <a:graphic>
              <a:graphicData uri="http://schemas.openxmlformats.org/presentationml/2006/ole">
                <p:oleObj spid="_x0000_s1026" name="Bitmap Image" r:id="rId10" imgW="2172003" imgH="581106" progId="PBrush">
                  <p:embed/>
                </p:oleObj>
              </a:graphicData>
            </a:graphic>
          </p:graphicFrame>
          <p:graphicFrame>
            <p:nvGraphicFramePr>
              <p:cNvPr id="14" name="Object 3"/>
              <p:cNvGraphicFramePr>
                <a:graphicFrameLocks noChangeAspect="1"/>
              </p:cNvGraphicFramePr>
              <p:nvPr/>
            </p:nvGraphicFramePr>
            <p:xfrm>
              <a:off x="4724400" y="4267200"/>
              <a:ext cx="1527175" cy="420688"/>
            </p:xfrm>
            <a:graphic>
              <a:graphicData uri="http://schemas.openxmlformats.org/presentationml/2006/ole">
                <p:oleObj spid="_x0000_s1027" name="Bitmap Image" r:id="rId11" imgW="2019048" imgH="561905" progId="PBrush">
                  <p:embed/>
                </p:oleObj>
              </a:graphicData>
            </a:graphic>
          </p:graphicFrame>
          <p:pic>
            <p:nvPicPr>
              <p:cNvPr id="15" name="Picture 6"/>
              <p:cNvPicPr>
                <a:picLocks noChangeAspect="1" noChangeArrowheads="1"/>
              </p:cNvPicPr>
              <p:nvPr/>
            </p:nvPicPr>
            <p:blipFill>
              <a:blip r:embed="rId12" cstate="print"/>
              <a:srcRect/>
              <a:stretch>
                <a:fillRect/>
              </a:stretch>
            </p:blipFill>
            <p:spPr bwMode="auto">
              <a:xfrm>
                <a:off x="4724400" y="6203460"/>
                <a:ext cx="1600200" cy="397365"/>
              </a:xfrm>
              <a:prstGeom prst="rect">
                <a:avLst/>
              </a:prstGeom>
              <a:noFill/>
              <a:ln w="9525">
                <a:noFill/>
                <a:miter lim="800000"/>
                <a:headEnd/>
                <a:tailEnd/>
              </a:ln>
            </p:spPr>
          </p:pic>
          <p:sp>
            <p:nvSpPr>
              <p:cNvPr id="16" name="TextBox 101"/>
              <p:cNvSpPr txBox="1">
                <a:spLocks noChangeArrowheads="1"/>
              </p:cNvSpPr>
              <p:nvPr/>
            </p:nvSpPr>
            <p:spPr bwMode="auto">
              <a:xfrm>
                <a:off x="4648200" y="2133600"/>
                <a:ext cx="1600200" cy="276999"/>
              </a:xfrm>
              <a:prstGeom prst="rect">
                <a:avLst/>
              </a:prstGeom>
              <a:noFill/>
              <a:ln w="9525">
                <a:noFill/>
                <a:miter lim="800000"/>
                <a:headEnd/>
                <a:tailEnd/>
              </a:ln>
            </p:spPr>
            <p:txBody>
              <a:bodyPr>
                <a:spAutoFit/>
              </a:bodyPr>
              <a:lstStyle/>
              <a:p>
                <a:pPr eaLnBrk="0" hangingPunct="0"/>
                <a:r>
                  <a:rPr lang="en-US" sz="1200" b="1"/>
                  <a:t>Change in Temp C</a:t>
                </a:r>
              </a:p>
            </p:txBody>
          </p:sp>
          <p:sp>
            <p:nvSpPr>
              <p:cNvPr id="17" name="TextBox 102"/>
              <p:cNvSpPr txBox="1">
                <a:spLocks noChangeArrowheads="1"/>
              </p:cNvSpPr>
              <p:nvPr/>
            </p:nvSpPr>
            <p:spPr bwMode="auto">
              <a:xfrm>
                <a:off x="4648200" y="4038600"/>
                <a:ext cx="1600200" cy="276999"/>
              </a:xfrm>
              <a:prstGeom prst="rect">
                <a:avLst/>
              </a:prstGeom>
              <a:noFill/>
              <a:ln w="9525">
                <a:noFill/>
                <a:miter lim="800000"/>
                <a:headEnd/>
                <a:tailEnd/>
              </a:ln>
            </p:spPr>
            <p:txBody>
              <a:bodyPr>
                <a:spAutoFit/>
              </a:bodyPr>
              <a:lstStyle/>
              <a:p>
                <a:pPr eaLnBrk="0" hangingPunct="0"/>
                <a:r>
                  <a:rPr lang="en-US" sz="1200" b="1"/>
                  <a:t>Change in Prec %</a:t>
                </a:r>
              </a:p>
            </p:txBody>
          </p:sp>
          <p:sp>
            <p:nvSpPr>
              <p:cNvPr id="18" name="TextBox 103"/>
              <p:cNvSpPr txBox="1">
                <a:spLocks noChangeArrowheads="1"/>
              </p:cNvSpPr>
              <p:nvPr/>
            </p:nvSpPr>
            <p:spPr bwMode="auto">
              <a:xfrm>
                <a:off x="4648200" y="5943600"/>
                <a:ext cx="1752600" cy="276999"/>
              </a:xfrm>
              <a:prstGeom prst="rect">
                <a:avLst/>
              </a:prstGeom>
              <a:noFill/>
              <a:ln w="9525">
                <a:noFill/>
                <a:miter lim="800000"/>
                <a:headEnd/>
                <a:tailEnd/>
              </a:ln>
            </p:spPr>
            <p:txBody>
              <a:bodyPr>
                <a:spAutoFit/>
              </a:bodyPr>
              <a:lstStyle/>
              <a:p>
                <a:pPr eaLnBrk="0" hangingPunct="0"/>
                <a:r>
                  <a:rPr lang="en-US" sz="1200" b="1"/>
                  <a:t>Change in Mos Days </a:t>
                </a:r>
              </a:p>
            </p:txBody>
          </p:sp>
        </p:grpSp>
      </p:grpSp>
      <p:sp>
        <p:nvSpPr>
          <p:cNvPr id="23" name="Content Placeholder 2"/>
          <p:cNvSpPr txBox="1">
            <a:spLocks/>
          </p:cNvSpPr>
          <p:nvPr/>
        </p:nvSpPr>
        <p:spPr>
          <a:xfrm>
            <a:off x="457200" y="3048000"/>
            <a:ext cx="7772400" cy="2438400"/>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THANK</a:t>
            </a:r>
            <a:r>
              <a:rPr kumimoji="0" lang="en-US" sz="2600" b="0" i="0" u="none" strike="noStrike" kern="1200" cap="none" spc="0" normalizeH="0" noProof="0" dirty="0" smtClean="0">
                <a:ln>
                  <a:noFill/>
                </a:ln>
                <a:solidFill>
                  <a:schemeClr val="tx1"/>
                </a:solidFill>
                <a:effectLst/>
                <a:uLnTx/>
                <a:uFillTx/>
                <a:latin typeface="+mn-lt"/>
                <a:ea typeface="+mn-ea"/>
                <a:cs typeface="+mn-cs"/>
              </a:rPr>
              <a:t> YOU</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731520" lvl="1" indent="-274320">
              <a:spcBef>
                <a:spcPts val="580"/>
              </a:spcBef>
              <a:buClr>
                <a:schemeClr val="accent1"/>
              </a:buClr>
              <a:buSzPct val="85000"/>
              <a:buFont typeface="Wingdings 2"/>
              <a:buChar char=""/>
            </a:pPr>
            <a:r>
              <a:rPr lang="en-US" sz="2400" dirty="0" smtClean="0"/>
              <a:t>Dr. Andrew </a:t>
            </a:r>
            <a:r>
              <a:rPr lang="en-US" sz="2400" dirty="0" err="1" smtClean="0"/>
              <a:t>Comrie</a:t>
            </a:r>
            <a:endParaRPr lang="en-US" sz="2400" dirty="0" smtClean="0"/>
          </a:p>
          <a:p>
            <a:pPr marL="731520" lvl="1" indent="-274320">
              <a:spcBef>
                <a:spcPts val="580"/>
              </a:spcBef>
              <a:buClr>
                <a:schemeClr val="accent1"/>
              </a:buClr>
              <a:buSzPct val="85000"/>
              <a:buFont typeface="Wingdings 2"/>
              <a:buChar cha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Mona</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noProof="0" dirty="0" err="1" smtClean="0">
                <a:ln>
                  <a:noFill/>
                </a:ln>
                <a:solidFill>
                  <a:schemeClr val="tx1"/>
                </a:solidFill>
                <a:effectLst/>
                <a:uLnTx/>
                <a:uFillTx/>
                <a:latin typeface="+mn-lt"/>
                <a:ea typeface="+mn-ea"/>
                <a:cs typeface="+mn-cs"/>
              </a:rPr>
              <a:t>Arora</a:t>
            </a: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731520" lvl="1" indent="-274320">
              <a:spcBef>
                <a:spcPts val="580"/>
              </a:spcBef>
              <a:buClr>
                <a:schemeClr val="accent1"/>
              </a:buClr>
              <a:buSzPct val="85000"/>
              <a:buFont typeface="Wingdings 2"/>
              <a:buChar char=""/>
            </a:pPr>
            <a:r>
              <a:rPr lang="en-US" sz="2400" baseline="0" dirty="0" smtClean="0"/>
              <a:t>Cory</a:t>
            </a:r>
            <a:r>
              <a:rPr lang="en-US" sz="2400" dirty="0" smtClean="0"/>
              <a:t> Morin</a:t>
            </a:r>
          </a:p>
          <a:p>
            <a:pPr marL="731520" lvl="1" indent="-274320">
              <a:spcBef>
                <a:spcPts val="580"/>
              </a:spcBef>
              <a:buClr>
                <a:schemeClr val="accent1"/>
              </a:buClr>
              <a:buSzPct val="85000"/>
              <a:buFont typeface="Wingdings 2"/>
              <a:buChar cha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ACES</a:t>
            </a:r>
            <a:r>
              <a:rPr kumimoji="0" lang="en-US" sz="2400" b="0" i="0" u="none" strike="noStrike" kern="1200" cap="none" spc="0" normalizeH="0" noProof="0" dirty="0" smtClean="0">
                <a:ln>
                  <a:noFill/>
                </a:ln>
                <a:solidFill>
                  <a:schemeClr val="tx1"/>
                </a:solidFill>
                <a:effectLst/>
                <a:uLnTx/>
                <a:uFillTx/>
                <a:latin typeface="+mn-lt"/>
                <a:ea typeface="+mn-ea"/>
                <a:cs typeface="+mn-cs"/>
              </a:rPr>
              <a:t> Lab</a:t>
            </a:r>
          </a:p>
          <a:p>
            <a:pPr marL="731520" lvl="1" indent="-274320">
              <a:spcBef>
                <a:spcPts val="580"/>
              </a:spcBef>
              <a:buClr>
                <a:schemeClr val="accent1"/>
              </a:buClr>
              <a:buSzPct val="85000"/>
              <a:buFont typeface="Wingdings 2"/>
              <a:buChar char=""/>
            </a:pPr>
            <a:r>
              <a:rPr lang="en-US" sz="2400" noProof="0" dirty="0" smtClean="0"/>
              <a:t>AZ NASA Space Grant</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1" indent="-228600" algn="l" defTabSz="914400" rtl="0" eaLnBrk="1" fontAlgn="auto" latinLnBrk="0" hangingPunct="1">
              <a:lnSpc>
                <a:spcPct val="100000"/>
              </a:lnSpc>
              <a:spcBef>
                <a:spcPts val="370"/>
              </a:spcBef>
              <a:spcAft>
                <a:spcPts val="0"/>
              </a:spcAft>
              <a:buClr>
                <a:schemeClr val="accent2"/>
              </a:buClr>
              <a:buSzPct val="85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2626</TotalTime>
  <Words>657</Words>
  <Application>Microsoft Office PowerPoint</Application>
  <PresentationFormat>On-screen Show (4:3)</PresentationFormat>
  <Paragraphs>114</Paragraphs>
  <Slides>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Equity</vt:lpstr>
      <vt:lpstr>Bitmap Image</vt:lpstr>
      <vt:lpstr>Dynamic Modeling of Mosquito Vectors of Malaria</vt:lpstr>
      <vt:lpstr>Climate Change and Health: Malaria</vt:lpstr>
      <vt:lpstr>Slide 3</vt:lpstr>
      <vt:lpstr>Modeling and Malaria</vt:lpstr>
      <vt:lpstr>Dynamic Mosquito Simulation Model</vt:lpstr>
      <vt:lpstr>Malaria Disease Ecology</vt:lpstr>
      <vt:lpstr>Station Data</vt:lpstr>
      <vt:lpstr>Next Steps…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Modelling of CLIMATE CHANGE MOSQUITO STUFF—EW MALARIA EDITION</dc:title>
  <dc:creator>Sonia</dc:creator>
  <cp:lastModifiedBy>Sonia</cp:lastModifiedBy>
  <cp:revision>99</cp:revision>
  <dcterms:created xsi:type="dcterms:W3CDTF">2012-04-01T04:25:29Z</dcterms:created>
  <dcterms:modified xsi:type="dcterms:W3CDTF">2012-04-12T02:41:04Z</dcterms:modified>
</cp:coreProperties>
</file>